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64" r:id="rId5"/>
    <p:sldId id="269" r:id="rId6"/>
    <p:sldId id="263" r:id="rId7"/>
    <p:sldId id="268" r:id="rId8"/>
    <p:sldId id="265" r:id="rId9"/>
    <p:sldId id="267" r:id="rId10"/>
    <p:sldId id="261" r:id="rId11"/>
    <p:sldId id="259" r:id="rId12"/>
    <p:sldId id="270" r:id="rId13"/>
    <p:sldId id="271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2413D-BB61-4F80-907E-EADA6D43F657}" type="datetimeFigureOut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49504-DF61-46F7-A97E-1414844BDB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90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638B0F-A7D7-53D7-5C6E-C00340A29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7D3EDD4-7994-607F-F8B1-02723F295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03AFA4-4354-DB0D-40D6-2AB5B2257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3199D-2A0B-4A7F-ACA9-0DF306F305D8}" type="datetime1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168E94-C00D-7A6B-6D2A-4C72BC13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7F3E5F-4ABE-BF2E-298A-A7553F7F1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59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D611E-4951-69B7-7425-BA6607BE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E590FE4-4C00-B79A-B16A-BA14125DD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295B6D-848F-B8AA-1958-66282995A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DFD-2868-4921-9E8B-8F26F11E137F}" type="datetime1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D48197-640F-DAF6-C806-38C95E03D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D774B3-6570-0CF4-5B5F-6D943832F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229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665A4AD-CAD9-86C4-AC06-60C0D2A0AC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745700-782A-96B5-216B-715C3D809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C860C1-FE78-869A-62B3-F1784383D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6E49D-6014-4045-AF92-0E35051BA10B}" type="datetime1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3E3D07-2446-DC63-C0D0-C83138970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01DF60-219C-2111-3438-C097DF7C5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68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FB97AB-C85C-E683-116F-D374CA17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4C6C9C-474F-0BCB-B8B3-DAE8F419B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7862A9-7269-3617-C3FF-3538F28D4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CB69-3D24-4113-8E28-0409F006D13A}" type="datetime1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CD588E-F0B2-6BD8-8651-5D89550B4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01775C-1C3A-7677-1AE5-EACCFAA19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842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5A251F-9693-9568-D4A9-64D5CFE49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045C8C-77E5-ACA9-8A90-7BF29231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9BF49B-FEDF-B228-51AC-E33683EA3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E867F-3368-45E5-B369-9C273D17EE51}" type="datetime1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0F0DC4-3217-D377-27F7-836F2293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EE42D8-6C87-3065-6210-3AD3AB0E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678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123EF9-38D0-C5B3-3FAB-5CC5D1B7E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FBD4F2-4AF1-7BF3-DC3F-562A7FBCF0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384BE3-A5D0-D01F-2D5D-2E9BCCEC0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BA5C41A-A0F8-EE73-7072-96E2E7A03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416B-9C00-4F87-A522-0782366718FC}" type="datetime1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D063C0-2C1D-BE10-1937-39A774BC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43E9FBD-0B77-6AB8-6DD2-0428BD9CF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398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F693CA-1513-C6D6-BC2D-259F967C8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0F7E30-D44A-60F8-EBE0-5E9C345E8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11F9F17-164A-7ED8-CA52-80311992C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08EBD63-43C6-5D90-AF5D-6CA798BDCE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8453926-FA13-9306-27A6-368BC0084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49F0DF9-8076-30C6-5C36-4ED26F2A9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5B3D4-58B0-4545-8A40-12FB99BFF3E9}" type="datetime1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AC70B50-2EAF-8A6D-05A3-FCFA3AA15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7B05C31-7EBF-D002-DE5E-03B05D3C9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65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8163DA-AA18-EFB9-EE65-9B42A562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0BEE32F-6729-825B-4CAA-0BFDCF80E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2CAE-E94D-4471-A80D-6DC8B9DCCD26}" type="datetime1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9445B49-9FD8-B4D9-C0E8-64F8A9DB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A0E349-3E7D-E290-AAEE-C9D5ED3D8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562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DA4500F-A762-A79D-4F24-83D0D4BD9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A437-4608-4A3B-987A-2F8B4FC1120A}" type="datetime1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11FE1BC-B6C3-7524-BDD6-CF7286D27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121111-11CD-66CF-D505-F0850C4AB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6422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60D3F1-84CA-1342-8C90-FD6192AD3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05C900-A259-8093-2E45-C419F7A70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04F03A-AC25-04F6-9F9F-53B9AA729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ADE86F-DA46-EDC1-9D13-3F208733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32D5-7EC5-47C2-8055-66CE74025021}" type="datetime1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74407F9-E8CA-1E2C-C863-F862C8F7D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456468-0227-2CC6-F236-99C00F263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014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D80B2-7447-8545-92F7-15BE44FB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C92F1B2-C019-E3B4-9578-BC1326FCD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9FE2C6A-5963-2D40-82CB-2EB273C01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471B66-399E-EA1B-9521-7E9B043B9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FF8D-DF2D-403D-96D2-EC083BBDF252}" type="datetime1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6ADD71-39F1-2C6B-34A1-638855D8E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FBD4272-5407-A895-97CA-C891FF7E2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109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D2A8E93-A9DF-EEE1-C302-0B9A0E158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8D8ACB-4B49-2ABD-E122-D8CC17F76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6420FC-73EE-5DE7-42BF-9FCFD48027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BE8A4-A707-4C9C-A7D6-5F0762A6B65E}" type="datetime1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2F3587-8426-0DEC-3CE7-FF6351881B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C3BA5F-7AA4-AF60-8EC0-83A88C9AF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4A80B-5D6D-4F41-B7CB-54E29922D2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05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07936A-708C-A323-4CF7-AB92A8174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>
                <a:latin typeface="Abadi" panose="020B0604020104020204" pitchFamily="34" charset="0"/>
              </a:rPr>
              <a:t>Microprocessor Systems</a:t>
            </a:r>
            <a:br>
              <a:rPr lang="en-US" altLang="zh-TW" b="1" dirty="0">
                <a:latin typeface="Abadi" panose="020B0604020104020204" pitchFamily="34" charset="0"/>
              </a:rPr>
            </a:br>
            <a:r>
              <a:rPr lang="en-US" altLang="zh-TW" b="1" dirty="0">
                <a:latin typeface="Abadi" panose="020B0604020104020204" pitchFamily="34" charset="0"/>
              </a:rPr>
              <a:t>Final project</a:t>
            </a:r>
            <a:endParaRPr lang="zh-TW" altLang="en-US" b="1" dirty="0">
              <a:latin typeface="Abadi" panose="020B060402010402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2809334-E0EE-4EA0-207E-66FEEA9983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sz="3200" b="1" dirty="0">
                <a:latin typeface="Abadi" panose="020B0604020104020204" pitchFamily="34" charset="0"/>
              </a:rPr>
              <a:t>簡易電梯控制</a:t>
            </a:r>
            <a:endParaRPr lang="en-US" altLang="zh-TW" sz="3200" b="1" dirty="0">
              <a:latin typeface="Abadi" panose="020B0604020104020204" pitchFamily="34" charset="0"/>
            </a:endParaRPr>
          </a:p>
          <a:p>
            <a:r>
              <a:rPr lang="en-US" altLang="zh-TW" b="1" dirty="0">
                <a:latin typeface="Abadi" panose="020B0604020104020204" pitchFamily="34" charset="0"/>
              </a:rPr>
              <a:t>109033132 </a:t>
            </a:r>
            <a:r>
              <a:rPr lang="zh-TW" altLang="en-US" b="1" dirty="0">
                <a:latin typeface="Abadi" panose="020B0604020104020204" pitchFamily="34" charset="0"/>
              </a:rPr>
              <a:t>李臻茵 動機</a:t>
            </a:r>
            <a:r>
              <a:rPr lang="en-US" altLang="zh-TW" b="1" dirty="0">
                <a:latin typeface="Abadi" panose="020B0604020104020204" pitchFamily="34" charset="0"/>
              </a:rPr>
              <a:t>24</a:t>
            </a:r>
            <a:endParaRPr lang="zh-TW" altLang="en-US" b="1" dirty="0">
              <a:latin typeface="Abadi" panose="020B0604020104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8C4978-EF39-3C8A-5930-99B1B8302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265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48FF1F-C7B6-BB95-CA5F-920E1DD6E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改進方向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53D3F86-7E8B-4272-0801-8BFF4CEB69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馬達正反轉偵測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sz="1800" dirty="0"/>
              <a:t>       因材料包較簡易，使用繩子提升電梯廂，故馬達轉過頭因纏線緣故而會導致往反方向移動，專題程式碼需在預設狀況下</a:t>
            </a:r>
            <a:r>
              <a:rPr lang="en-US" altLang="zh-TW" sz="1800" dirty="0"/>
              <a:t>(</a:t>
            </a:r>
            <a:r>
              <a:rPr lang="zh-TW" altLang="en-US" sz="1800" dirty="0"/>
              <a:t>尚未轉超過範圍</a:t>
            </a:r>
            <a:r>
              <a:rPr lang="en-US" altLang="zh-TW" sz="1800" dirty="0"/>
              <a:t>)</a:t>
            </a:r>
            <a:r>
              <a:rPr lang="zh-TW" altLang="en-US" sz="1800" dirty="0"/>
              <a:t>才能正確移動。</a:t>
            </a: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       其一解決方法可以加上六軸感測器，在剛作動時感測移動方向的正確性，即時做到方向校正，但因此同樣會有過衝的情況發生，且因電路板設計須等馬達完全穩定後才能做下一動作，故若需加上此構造需再改良電路板的設計。</a:t>
            </a:r>
            <a:endParaRPr lang="en-US" altLang="zh-TW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0A43773-7FE6-E5D2-1BD0-171738F38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zh-TW" altLang="en-US" dirty="0"/>
              <a:t>電梯穩定控制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sz="1800" dirty="0"/>
              <a:t>       透過距離感測器的回授不夠穩定，加上距離有一定範圍限制，過衝</a:t>
            </a:r>
            <a:r>
              <a:rPr lang="en-US" altLang="zh-TW" sz="1800" dirty="0"/>
              <a:t>(</a:t>
            </a:r>
            <a:r>
              <a:rPr lang="zh-TW" altLang="en-US" sz="1800" dirty="0"/>
              <a:t>太低</a:t>
            </a:r>
            <a:r>
              <a:rPr lang="en-US" altLang="zh-TW" sz="1800" dirty="0"/>
              <a:t>/</a:t>
            </a:r>
            <a:r>
              <a:rPr lang="zh-TW" altLang="en-US" sz="1800" dirty="0"/>
              <a:t>太高</a:t>
            </a:r>
            <a:r>
              <a:rPr lang="en-US" altLang="zh-TW" sz="1800" dirty="0"/>
              <a:t>)</a:t>
            </a:r>
            <a:r>
              <a:rPr lang="zh-TW" altLang="en-US" sz="1800" dirty="0"/>
              <a:t>都會導致測距出現誤差而失去控制，故在電梯仍在</a:t>
            </a:r>
            <a:r>
              <a:rPr lang="en-US" altLang="zh-TW" sz="1800" dirty="0"/>
              <a:t>ACTIVE</a:t>
            </a:r>
            <a:r>
              <a:rPr lang="zh-TW" altLang="en-US" sz="1800" dirty="0"/>
              <a:t>狀態時無法自行校正是這次專題較大的改進之處，加上電梯材料包使用微型馬達，而難以透過原定模組做到</a:t>
            </a:r>
            <a:r>
              <a:rPr lang="en-US" altLang="zh-TW" sz="1800" dirty="0"/>
              <a:t>PWM</a:t>
            </a:r>
            <a:r>
              <a:rPr lang="zh-TW" altLang="en-US" sz="1800" dirty="0"/>
              <a:t>控制提</a:t>
            </a:r>
            <a:r>
              <a:rPr lang="en-US" altLang="zh-TW" sz="1800" dirty="0"/>
              <a:t>/</a:t>
            </a:r>
            <a:r>
              <a:rPr lang="zh-TW" altLang="en-US" sz="1800" dirty="0"/>
              <a:t>緩速，在暫態穩定上也有改善的空間。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A495E987-B435-4F16-2C92-280195A5B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440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1E3FF8-71C1-5F4C-0AB4-74CCBE2F3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zh-TW" altLang="en-US" dirty="0"/>
              <a:t> 硬體接線圖</a:t>
            </a:r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159FE431-A6C6-E83A-E200-6814983BE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03254"/>
            <a:ext cx="10218409" cy="5689283"/>
          </a:xfrm>
        </p:spPr>
      </p:pic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5C4912D9-A817-A471-4C43-341D63E5A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3208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4491CF-72E8-6DFC-5B72-95710DB8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影片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FB0C1B-7B5E-2CBD-5032-DE7CCBAF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9" name="695592217.911964">
            <a:hlinkClick r:id="" action="ppaction://media"/>
            <a:extLst>
              <a:ext uri="{FF2B5EF4-FFF2-40B4-BE49-F238E27FC236}">
                <a16:creationId xmlns:a16="http://schemas.microsoft.com/office/drawing/2014/main" id="{245F546F-E229-5D69-D288-AF8B6C3C07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96311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4491CF-72E8-6DFC-5B72-95710DB8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影片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FB0C1B-7B5E-2CBD-5032-DE7CCBAF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3" name="OLED">
            <a:hlinkClick r:id="" action="ppaction://media"/>
            <a:extLst>
              <a:ext uri="{FF2B5EF4-FFF2-40B4-BE49-F238E27FC236}">
                <a16:creationId xmlns:a16="http://schemas.microsoft.com/office/drawing/2014/main" id="{C5174CF9-08A4-D5EB-4DB3-E923BBD502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107026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2BB5F8-A438-717B-62EE-26CBFA62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48E7D0-5AAE-8897-57FF-119AE5DEE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OLED		</a:t>
            </a:r>
            <a:r>
              <a:rPr lang="zh-TW" altLang="en-US" dirty="0"/>
              <a:t>：顯示當前樓層、目標樓層、電梯狀態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Button*4/</a:t>
            </a:r>
            <a:r>
              <a:rPr lang="zh-TW" altLang="en-US" dirty="0"/>
              <a:t>*</a:t>
            </a:r>
            <a:r>
              <a:rPr lang="en-US" altLang="zh-TW" dirty="0"/>
              <a:t>1</a:t>
            </a:r>
            <a:r>
              <a:rPr lang="zh-TW" altLang="en-US" dirty="0"/>
              <a:t>：選擇目標樓層</a:t>
            </a:r>
            <a:r>
              <a:rPr lang="en-US" altLang="zh-TW" dirty="0"/>
              <a:t>(1~3F)/</a:t>
            </a:r>
            <a:r>
              <a:rPr lang="zh-TW" altLang="en-US" dirty="0"/>
              <a:t>確認樓層</a:t>
            </a:r>
            <a:r>
              <a:rPr lang="en-US" altLang="zh-TW" dirty="0"/>
              <a:t>/</a:t>
            </a:r>
            <a:r>
              <a:rPr lang="zh-TW" altLang="en-US" dirty="0"/>
              <a:t>觸發</a:t>
            </a:r>
            <a:r>
              <a:rPr lang="en-US" altLang="zh-TW" dirty="0"/>
              <a:t>IR</a:t>
            </a:r>
            <a:r>
              <a:rPr lang="zh-TW" altLang="en-US" dirty="0"/>
              <a:t> </a:t>
            </a:r>
            <a:r>
              <a:rPr lang="en-US" altLang="zh-TW" dirty="0"/>
              <a:t>sensor</a:t>
            </a:r>
          </a:p>
          <a:p>
            <a:pPr marL="0" indent="0">
              <a:buNone/>
            </a:pPr>
            <a:r>
              <a:rPr lang="en-US" altLang="zh-TW" dirty="0"/>
              <a:t>Hall sensor	</a:t>
            </a:r>
            <a:r>
              <a:rPr lang="zh-TW" altLang="en-US" dirty="0"/>
              <a:t>：感測電梯位置</a:t>
            </a:r>
            <a:r>
              <a:rPr lang="en-US" altLang="zh-TW" dirty="0"/>
              <a:t>(</a:t>
            </a:r>
            <a:r>
              <a:rPr lang="zh-TW" altLang="en-US" dirty="0"/>
              <a:t>抵達樓層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IR sensor	</a:t>
            </a:r>
            <a:r>
              <a:rPr lang="zh-TW" altLang="en-US" dirty="0"/>
              <a:t>：感測電梯位置</a:t>
            </a:r>
            <a:r>
              <a:rPr lang="en-US" altLang="zh-TW" dirty="0"/>
              <a:t>(</a:t>
            </a:r>
            <a:r>
              <a:rPr lang="zh-TW" altLang="en-US" dirty="0"/>
              <a:t>實際樓層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08C4A6-F406-01DE-AAA8-66A454AA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668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6819F5-8C70-F25E-CB93-538CB921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參考及引用資料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8020CF9-6863-B1E5-C69C-1D1B439DC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altLang="zh-TW" dirty="0"/>
              <a:t>Lab</a:t>
            </a:r>
            <a:r>
              <a:rPr lang="zh-TW" altLang="en-US" dirty="0"/>
              <a:t>提供的</a:t>
            </a:r>
            <a:r>
              <a:rPr lang="en-US" altLang="zh-TW" dirty="0"/>
              <a:t>function code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oled_i2c</a:t>
            </a:r>
            <a:r>
              <a:rPr lang="zh-TW" altLang="en-US" dirty="0"/>
              <a:t> </a:t>
            </a:r>
            <a:r>
              <a:rPr lang="en-US" altLang="zh-TW" dirty="0"/>
              <a:t>, </a:t>
            </a:r>
            <a:r>
              <a:rPr lang="en-US" altLang="zh-TW" dirty="0" err="1"/>
              <a:t>adc</a:t>
            </a:r>
            <a:r>
              <a:rPr lang="en-US" altLang="zh-TW" dirty="0"/>
              <a:t> (IR sensor)</a:t>
            </a:r>
          </a:p>
          <a:p>
            <a:r>
              <a:rPr lang="zh-TW" altLang="en-US" dirty="0"/>
              <a:t>電梯</a:t>
            </a:r>
            <a:r>
              <a:rPr lang="en-US" altLang="zh-TW" dirty="0"/>
              <a:t>DIY</a:t>
            </a:r>
            <a:r>
              <a:rPr lang="zh-TW" altLang="en-US" dirty="0"/>
              <a:t>材料包</a:t>
            </a:r>
            <a:r>
              <a:rPr lang="en-US" altLang="zh-TW" dirty="0"/>
              <a:t>(</a:t>
            </a:r>
            <a:r>
              <a:rPr lang="zh-TW" altLang="en-US" dirty="0"/>
              <a:t>馬達、電梯模型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A1E5FB4-90C5-B791-B2BF-0DA6EF01D254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自行完成</a:t>
            </a:r>
          </a:p>
        </p:txBody>
      </p:sp>
      <p:sp>
        <p:nvSpPr>
          <p:cNvPr id="8" name="內容版面配置區 4">
            <a:extLst>
              <a:ext uri="{FF2B5EF4-FFF2-40B4-BE49-F238E27FC236}">
                <a16:creationId xmlns:a16="http://schemas.microsoft.com/office/drawing/2014/main" id="{187733F2-3379-AFF5-6EFD-6BA7D333612C}"/>
              </a:ext>
            </a:extLst>
          </p:cNvPr>
          <p:cNvSpPr txBox="1">
            <a:spLocks/>
          </p:cNvSpPr>
          <p:nvPr/>
        </p:nvSpPr>
        <p:spPr>
          <a:xfrm>
            <a:off x="838200" y="48895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電路板接線焊接</a:t>
            </a:r>
            <a:endParaRPr lang="en-US" altLang="zh-TW" dirty="0"/>
          </a:p>
          <a:p>
            <a:r>
              <a:rPr lang="zh-TW" altLang="en-US" dirty="0"/>
              <a:t>電梯感測樓層規劃 </a:t>
            </a:r>
            <a:r>
              <a:rPr lang="en-US" altLang="zh-TW" dirty="0"/>
              <a:t>(Hall sensor)</a:t>
            </a:r>
          </a:p>
          <a:p>
            <a:r>
              <a:rPr lang="zh-TW" altLang="en-US" dirty="0"/>
              <a:t>電梯位置設計與校正 </a:t>
            </a:r>
            <a:r>
              <a:rPr lang="en-US" altLang="zh-TW" dirty="0"/>
              <a:t>(IR sensor)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C3A9CEE-F3CC-FB3F-0E21-022703D71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629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BC3D22-7BCA-C8E2-B51E-40658FAA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設計巧思：硬體改裝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56EE8B60-02EC-21CF-1FF2-39812B6C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061" y="1690688"/>
            <a:ext cx="3511825" cy="4683489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4A11EA4-4652-07AB-A3FA-47C1CAB9FCE1}"/>
              </a:ext>
            </a:extLst>
          </p:cNvPr>
          <p:cNvSpPr txBox="1"/>
          <p:nvPr/>
        </p:nvSpPr>
        <p:spPr>
          <a:xfrm>
            <a:off x="4824547" y="2967335"/>
            <a:ext cx="5338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將</a:t>
            </a:r>
            <a:r>
              <a:rPr lang="en-US" altLang="zh-TW" dirty="0"/>
              <a:t>Hall sensor</a:t>
            </a:r>
            <a:r>
              <a:rPr lang="zh-TW" altLang="en-US" dirty="0"/>
              <a:t>固定在電梯車廂上，</a:t>
            </a:r>
            <a:endParaRPr lang="en-US" altLang="zh-TW" dirty="0"/>
          </a:p>
          <a:p>
            <a:r>
              <a:rPr lang="zh-TW" altLang="en-US" dirty="0"/>
              <a:t>考量到固定與感測器的靈敏度，</a:t>
            </a:r>
            <a:endParaRPr lang="en-US" altLang="zh-TW" dirty="0"/>
          </a:p>
          <a:p>
            <a:r>
              <a:rPr lang="zh-TW" altLang="en-US" dirty="0"/>
              <a:t>透過感應軌道後的強力磁鐵</a:t>
            </a:r>
            <a:r>
              <a:rPr lang="en-US" altLang="zh-TW" dirty="0"/>
              <a:t>(</a:t>
            </a:r>
            <a:r>
              <a:rPr lang="zh-TW" altLang="en-US" dirty="0"/>
              <a:t>絕緣膠布內</a:t>
            </a:r>
            <a:r>
              <a:rPr lang="en-US" altLang="zh-TW" dirty="0"/>
              <a:t>)</a:t>
            </a:r>
            <a:r>
              <a:rPr lang="zh-TW" altLang="en-US" dirty="0"/>
              <a:t>來判斷樓層。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C4091F7-C56F-362A-9562-F2FEAEA5C9B3}"/>
              </a:ext>
            </a:extLst>
          </p:cNvPr>
          <p:cNvSpPr txBox="1"/>
          <p:nvPr/>
        </p:nvSpPr>
        <p:spPr>
          <a:xfrm>
            <a:off x="4824547" y="4922409"/>
            <a:ext cx="5338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底板放置</a:t>
            </a:r>
            <a:r>
              <a:rPr lang="en-US" altLang="zh-TW" dirty="0"/>
              <a:t> IR sensor</a:t>
            </a:r>
            <a:r>
              <a:rPr lang="zh-TW" altLang="en-US" dirty="0"/>
              <a:t> 做距離偵測，</a:t>
            </a:r>
            <a:endParaRPr lang="en-US" altLang="zh-TW" dirty="0"/>
          </a:p>
          <a:p>
            <a:r>
              <a:rPr lang="zh-TW" altLang="en-US" dirty="0"/>
              <a:t>因測距有一定範圍限制，</a:t>
            </a:r>
            <a:endParaRPr lang="en-US" altLang="zh-TW" dirty="0"/>
          </a:p>
          <a:p>
            <a:r>
              <a:rPr lang="zh-TW" altLang="en-US" dirty="0"/>
              <a:t>最多只能規劃三層樓作示範。</a:t>
            </a:r>
            <a:endParaRPr lang="en-US" altLang="zh-TW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7270D8B-A0DB-B579-D493-6D841D5A247B}"/>
              </a:ext>
            </a:extLst>
          </p:cNvPr>
          <p:cNvCxnSpPr>
            <a:stCxn id="11" idx="1"/>
          </p:cNvCxnSpPr>
          <p:nvPr/>
        </p:nvCxnSpPr>
        <p:spPr>
          <a:xfrm flipH="1">
            <a:off x="3048000" y="5384074"/>
            <a:ext cx="1776547" cy="16328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5212D1F-B0F4-0256-EE6E-6E76F8B92059}"/>
              </a:ext>
            </a:extLst>
          </p:cNvPr>
          <p:cNvCxnSpPr>
            <a:stCxn id="10" idx="1"/>
          </p:cNvCxnSpPr>
          <p:nvPr/>
        </p:nvCxnSpPr>
        <p:spPr>
          <a:xfrm flipH="1">
            <a:off x="3370217" y="3429000"/>
            <a:ext cx="145433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F1EDE779-D541-B578-D798-ADB42739C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108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BC3D22-7BCA-C8E2-B51E-40658FAA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設計巧思：硬體改裝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4A11EA4-4652-07AB-A3FA-47C1CAB9FCE1}"/>
              </a:ext>
            </a:extLst>
          </p:cNvPr>
          <p:cNvSpPr txBox="1"/>
          <p:nvPr/>
        </p:nvSpPr>
        <p:spPr>
          <a:xfrm>
            <a:off x="8704214" y="2052293"/>
            <a:ext cx="328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電源透過電池供電</a:t>
            </a:r>
            <a:r>
              <a:rPr lang="en-US" altLang="zh-TW" dirty="0"/>
              <a:t>(~2.5V)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以防過大電流毀損</a:t>
            </a:r>
            <a:r>
              <a:rPr lang="en-US" altLang="zh-TW" dirty="0"/>
              <a:t>8051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C4091F7-C56F-362A-9562-F2FEAEA5C9B3}"/>
              </a:ext>
            </a:extLst>
          </p:cNvPr>
          <p:cNvSpPr txBox="1"/>
          <p:nvPr/>
        </p:nvSpPr>
        <p:spPr>
          <a:xfrm>
            <a:off x="8704214" y="4883081"/>
            <a:ext cx="344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GND</a:t>
            </a:r>
            <a:r>
              <a:rPr lang="zh-TW" altLang="en-US" dirty="0"/>
              <a:t>需與</a:t>
            </a:r>
            <a:r>
              <a:rPr lang="en-US" altLang="zh-TW" dirty="0"/>
              <a:t>8051</a:t>
            </a:r>
            <a:r>
              <a:rPr lang="zh-TW" altLang="en-US" dirty="0"/>
              <a:t>共地以確保位準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8104C22-2432-AA40-95A5-1D83145D8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86" t="17778" r="26291" b="21492"/>
          <a:stretch/>
        </p:blipFill>
        <p:spPr>
          <a:xfrm>
            <a:off x="3984173" y="2052293"/>
            <a:ext cx="4328160" cy="416487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433BF1D-745E-F49C-F488-3784ACDF54CA}"/>
              </a:ext>
            </a:extLst>
          </p:cNvPr>
          <p:cNvSpPr txBox="1"/>
          <p:nvPr/>
        </p:nvSpPr>
        <p:spPr>
          <a:xfrm>
            <a:off x="198122" y="2042943"/>
            <a:ext cx="3500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分別接回</a:t>
            </a:r>
            <a:r>
              <a:rPr lang="en-US" altLang="zh-TW" dirty="0"/>
              <a:t>8051</a:t>
            </a:r>
            <a:r>
              <a:rPr lang="zh-TW" altLang="en-US" dirty="0"/>
              <a:t>的</a:t>
            </a:r>
            <a:r>
              <a:rPr lang="en-US" altLang="zh-TW" dirty="0"/>
              <a:t>P1_0/P1_1</a:t>
            </a:r>
            <a:r>
              <a:rPr lang="zh-TW" altLang="en-US" dirty="0"/>
              <a:t>腳位，</a:t>
            </a:r>
            <a:endParaRPr lang="en-US" altLang="zh-TW" dirty="0"/>
          </a:p>
          <a:p>
            <a:r>
              <a:rPr lang="zh-TW" altLang="en-US" dirty="0"/>
              <a:t>透過</a:t>
            </a:r>
            <a:r>
              <a:rPr lang="en-US" altLang="zh-TW" dirty="0"/>
              <a:t>8051</a:t>
            </a:r>
            <a:r>
              <a:rPr lang="zh-TW" altLang="en-US" dirty="0"/>
              <a:t>輸出高電位來取代按鈕達到導通其中一個方向的電流。</a:t>
            </a:r>
            <a:endParaRPr lang="en-US" altLang="zh-TW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E3A8DB1-9F6C-2C9B-AC37-DA0766B0C728}"/>
              </a:ext>
            </a:extLst>
          </p:cNvPr>
          <p:cNvCxnSpPr>
            <a:cxnSpLocks/>
          </p:cNvCxnSpPr>
          <p:nvPr/>
        </p:nvCxnSpPr>
        <p:spPr>
          <a:xfrm>
            <a:off x="3148150" y="2966273"/>
            <a:ext cx="1942009" cy="128493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7A89E4D-800E-3D43-AD08-DBD32AA201FF}"/>
              </a:ext>
            </a:extLst>
          </p:cNvPr>
          <p:cNvCxnSpPr/>
          <p:nvPr/>
        </p:nvCxnSpPr>
        <p:spPr>
          <a:xfrm>
            <a:off x="3788232" y="2150376"/>
            <a:ext cx="1467390" cy="8158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04714D4-6832-F7F8-1346-0F5B4F711435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648999" y="2375459"/>
            <a:ext cx="2055215" cy="858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4B60583-4967-BF96-E44C-D380872EA70C}"/>
              </a:ext>
            </a:extLst>
          </p:cNvPr>
          <p:cNvCxnSpPr>
            <a:cxnSpLocks/>
          </p:cNvCxnSpPr>
          <p:nvPr/>
        </p:nvCxnSpPr>
        <p:spPr>
          <a:xfrm flipH="1" flipV="1">
            <a:off x="6244050" y="4899214"/>
            <a:ext cx="2390497" cy="168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投影片編號版面配置區 25">
            <a:extLst>
              <a:ext uri="{FF2B5EF4-FFF2-40B4-BE49-F238E27FC236}">
                <a16:creationId xmlns:a16="http://schemas.microsoft.com/office/drawing/2014/main" id="{8A6F3F3C-EEF5-BF4A-E2E8-85F5F05F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431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9857073-8AC0-F8D3-E4BD-66333D5F9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41" y="355575"/>
            <a:ext cx="6413921" cy="6333243"/>
          </a:xfr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85C1777F-C7B2-F136-43B5-03F6AFC22DD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軟體流程圖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55016A9-99BE-F735-3E93-CEF40D9B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422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0E0ECA7-6C57-514E-F0EE-39B21C0D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程式設計：</a:t>
            </a:r>
            <a:r>
              <a:rPr lang="en-US" altLang="zh-TW" dirty="0"/>
              <a:t>OLED</a:t>
            </a:r>
            <a:r>
              <a:rPr lang="zh-TW" altLang="en-US" dirty="0"/>
              <a:t>面板文字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1987ABC-E231-F317-BC8A-B334E07F7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68" y="2337019"/>
            <a:ext cx="3749365" cy="234716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6F945F5-0D49-B29E-1236-3D4D889EC65E}"/>
              </a:ext>
            </a:extLst>
          </p:cNvPr>
          <p:cNvSpPr txBox="1"/>
          <p:nvPr/>
        </p:nvSpPr>
        <p:spPr>
          <a:xfrm>
            <a:off x="920768" y="1690688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RESET</a:t>
            </a:r>
          </a:p>
          <a:p>
            <a:r>
              <a:rPr lang="zh-TW" altLang="en-US" dirty="0"/>
              <a:t>面板說明文字、初始電梯位置偵測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E166D5-8DEE-972F-7B72-686E624968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95" t="48384" r="39273" b="24815"/>
          <a:stretch/>
        </p:blipFill>
        <p:spPr>
          <a:xfrm rot="5400000">
            <a:off x="6142182" y="2015918"/>
            <a:ext cx="1745674" cy="18380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C1F117A-C325-CE39-A5D7-CAA6B0EFE6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00" t="39764" r="38733" b="37205"/>
          <a:stretch/>
        </p:blipFill>
        <p:spPr>
          <a:xfrm rot="5400000">
            <a:off x="8825725" y="4515704"/>
            <a:ext cx="1698301" cy="183803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552A68B-1834-CA01-3BFE-62BB84773D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60" t="38687" r="38195" b="36667"/>
          <a:stretch/>
        </p:blipFill>
        <p:spPr>
          <a:xfrm rot="5400000">
            <a:off x="6191418" y="4490154"/>
            <a:ext cx="1647202" cy="183803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0B558DC-164B-1D2F-5492-73F76F6B38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540" t="35589" r="33527" b="37610"/>
          <a:stretch/>
        </p:blipFill>
        <p:spPr>
          <a:xfrm rot="5400000">
            <a:off x="8802041" y="2015921"/>
            <a:ext cx="1745671" cy="183803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3EC04B4-EB5F-E149-E9FD-BC668BB1FD46}"/>
              </a:ext>
            </a:extLst>
          </p:cNvPr>
          <p:cNvSpPr txBox="1"/>
          <p:nvPr/>
        </p:nvSpPr>
        <p:spPr>
          <a:xfrm>
            <a:off x="6096000" y="16906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上樓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E3EFE89-1E60-22DB-946E-A64A53E30B1E}"/>
              </a:ext>
            </a:extLst>
          </p:cNvPr>
          <p:cNvSpPr txBox="1"/>
          <p:nvPr/>
        </p:nvSpPr>
        <p:spPr>
          <a:xfrm>
            <a:off x="6096000" y="42045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下樓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8B37CC6-5958-317F-2D9A-A445BC3CD510}"/>
              </a:ext>
            </a:extLst>
          </p:cNvPr>
          <p:cNvSpPr txBox="1"/>
          <p:nvPr/>
        </p:nvSpPr>
        <p:spPr>
          <a:xfrm>
            <a:off x="8755857" y="17126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抵達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73A08C1-7A32-A2C1-7335-716269B5CAE3}"/>
              </a:ext>
            </a:extLst>
          </p:cNvPr>
          <p:cNvSpPr txBox="1"/>
          <p:nvPr/>
        </p:nvSpPr>
        <p:spPr>
          <a:xfrm>
            <a:off x="8755856" y="42045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樓層偵測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84CDEE4-E99E-3CF1-3BBC-8715F00A1365}"/>
              </a:ext>
            </a:extLst>
          </p:cNvPr>
          <p:cNvSpPr txBox="1"/>
          <p:nvPr/>
        </p:nvSpPr>
        <p:spPr>
          <a:xfrm>
            <a:off x="925834" y="5015547"/>
            <a:ext cx="3744300" cy="1354217"/>
          </a:xfrm>
          <a:prstGeom prst="rect">
            <a:avLst/>
          </a:prstGeom>
          <a:solidFill>
            <a:schemeClr val="tx1"/>
          </a:solidFill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</a:rPr>
              <a:t>**Elevator control**</a:t>
            </a:r>
          </a:p>
          <a:p>
            <a:r>
              <a:rPr lang="en-US" altLang="zh-TW" sz="1600" dirty="0">
                <a:solidFill>
                  <a:schemeClr val="bg1"/>
                </a:solidFill>
              </a:rPr>
              <a:t>Current 	floor :	F </a:t>
            </a:r>
          </a:p>
          <a:p>
            <a:r>
              <a:rPr lang="en-US" altLang="zh-TW" sz="1600" dirty="0">
                <a:solidFill>
                  <a:schemeClr val="bg1"/>
                </a:solidFill>
              </a:rPr>
              <a:t>Target	floor :	F</a:t>
            </a:r>
          </a:p>
          <a:p>
            <a:r>
              <a:rPr lang="en-US" altLang="zh-TW" sz="1600" dirty="0">
                <a:solidFill>
                  <a:schemeClr val="bg1"/>
                </a:solidFill>
              </a:rPr>
              <a:t>Status : 	</a:t>
            </a:r>
            <a:r>
              <a:rPr lang="en-US" altLang="zh-TW" sz="1600" dirty="0">
                <a:solidFill>
                  <a:schemeClr val="bg2">
                    <a:lumMod val="75000"/>
                  </a:schemeClr>
                </a:solidFill>
              </a:rPr>
              <a:t>goes up / goes down / arrive</a:t>
            </a:r>
          </a:p>
          <a:p>
            <a:r>
              <a:rPr lang="en-US" altLang="zh-TW" sz="1600" dirty="0">
                <a:solidFill>
                  <a:schemeClr val="bg2">
                    <a:lumMod val="75000"/>
                  </a:schemeClr>
                </a:solidFill>
              </a:rPr>
              <a:t>	FLOOR detect…</a:t>
            </a:r>
            <a:endParaRPr lang="zh-TW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投影片編號版面配置區 23">
            <a:extLst>
              <a:ext uri="{FF2B5EF4-FFF2-40B4-BE49-F238E27FC236}">
                <a16:creationId xmlns:a16="http://schemas.microsoft.com/office/drawing/2014/main" id="{0A927F73-89C5-0471-99DC-F6AA02C7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674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0E0ECA7-6C57-514E-F0EE-39B21C0D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程式設計：</a:t>
            </a:r>
            <a:r>
              <a:rPr lang="en-US" altLang="zh-TW" dirty="0"/>
              <a:t>Motor Control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56F63CD-EA6A-3E55-AA33-80CAAE16AB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2948585"/>
            <a:ext cx="3603171" cy="3583402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E96E767-9887-1DCE-3062-34EA1DBF5F40}"/>
              </a:ext>
            </a:extLst>
          </p:cNvPr>
          <p:cNvSpPr txBox="1"/>
          <p:nvPr/>
        </p:nvSpPr>
        <p:spPr>
          <a:xfrm>
            <a:off x="1036662" y="1903060"/>
            <a:ext cx="4665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啟動前準備：</a:t>
            </a:r>
            <a:endParaRPr lang="en-US" altLang="zh-TW" dirty="0"/>
          </a:p>
          <a:p>
            <a:r>
              <a:rPr lang="zh-TW" altLang="en-US" dirty="0"/>
              <a:t>計算樓層移動步數</a:t>
            </a:r>
            <a:r>
              <a:rPr lang="en-US" altLang="zh-TW" dirty="0"/>
              <a:t>(</a:t>
            </a:r>
            <a:r>
              <a:rPr lang="zh-TW" altLang="en-US" dirty="0"/>
              <a:t>上</a:t>
            </a:r>
            <a:r>
              <a:rPr lang="en-US" altLang="zh-TW" dirty="0"/>
              <a:t>/</a:t>
            </a:r>
            <a:r>
              <a:rPr lang="zh-TW" altLang="en-US" dirty="0"/>
              <a:t>下</a:t>
            </a:r>
            <a:r>
              <a:rPr lang="en-US" altLang="zh-TW" dirty="0"/>
              <a:t>) -&gt;</a:t>
            </a:r>
            <a:r>
              <a:rPr lang="zh-TW" altLang="en-US" dirty="0"/>
              <a:t>決定馬達正反轉</a:t>
            </a:r>
            <a:endParaRPr lang="en-US" altLang="zh-TW" dirty="0"/>
          </a:p>
          <a:p>
            <a:r>
              <a:rPr lang="zh-TW" altLang="en-US" dirty="0"/>
              <a:t>啟動馬達 </a:t>
            </a:r>
            <a:r>
              <a:rPr lang="en-US" altLang="zh-TW" dirty="0"/>
              <a:t>/ ”</a:t>
            </a:r>
            <a:r>
              <a:rPr lang="zh-TW" altLang="en-US" dirty="0"/>
              <a:t>開啟</a:t>
            </a:r>
            <a:r>
              <a:rPr lang="en-US" altLang="zh-TW" dirty="0"/>
              <a:t>external interrupt”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49452A-A7EA-0962-61CC-8E783636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1" y="3228100"/>
            <a:ext cx="2611075" cy="214730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82CBE31-0D1B-F454-6611-9512169B7B3C}"/>
              </a:ext>
            </a:extLst>
          </p:cNvPr>
          <p:cNvSpPr txBox="1"/>
          <p:nvPr/>
        </p:nvSpPr>
        <p:spPr>
          <a:xfrm>
            <a:off x="5379721" y="5608657"/>
            <a:ext cx="5974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因馬達速度過快加上模型樓層間差距不大，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timer </a:t>
            </a:r>
            <a:r>
              <a:rPr lang="zh-TW" altLang="en-US" dirty="0"/>
              <a:t>配合</a:t>
            </a:r>
            <a:r>
              <a:rPr lang="en-US" altLang="zh-TW" dirty="0"/>
              <a:t>polling</a:t>
            </a:r>
            <a:r>
              <a:rPr lang="zh-TW" altLang="en-US" dirty="0"/>
              <a:t>來偵測</a:t>
            </a:r>
            <a:r>
              <a:rPr lang="en-US" altLang="zh-TW" dirty="0"/>
              <a:t>hall sensor</a:t>
            </a:r>
            <a:r>
              <a:rPr lang="zh-TW" altLang="en-US" dirty="0"/>
              <a:t>會發生錯過的問題，</a:t>
            </a:r>
            <a:endParaRPr lang="en-US" altLang="zh-TW" dirty="0"/>
          </a:p>
          <a:p>
            <a:r>
              <a:rPr lang="zh-TW" altLang="en-US" dirty="0"/>
              <a:t>故改用</a:t>
            </a:r>
            <a:r>
              <a:rPr lang="en-US" altLang="zh-TW" dirty="0"/>
              <a:t>external interrupt + edge-triggered</a:t>
            </a:r>
            <a:r>
              <a:rPr lang="zh-TW" altLang="en-US" dirty="0"/>
              <a:t>來及時停止馬達。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D25A3E2-DEF7-6D45-7A60-559F59755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79" y="4438067"/>
            <a:ext cx="2080440" cy="937341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5026A295-166E-8A11-E360-0A5368153CBE}"/>
              </a:ext>
            </a:extLst>
          </p:cNvPr>
          <p:cNvGrpSpPr/>
          <p:nvPr/>
        </p:nvGrpSpPr>
        <p:grpSpPr>
          <a:xfrm>
            <a:off x="8247018" y="62907"/>
            <a:ext cx="3852114" cy="3745182"/>
            <a:chOff x="3108901" y="150923"/>
            <a:chExt cx="6514070" cy="633324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59F9657-DEC4-4F00-1C6B-D737EAF37CCC}"/>
                </a:ext>
              </a:extLst>
            </p:cNvPr>
            <p:cNvSpPr/>
            <p:nvPr/>
          </p:nvSpPr>
          <p:spPr>
            <a:xfrm>
              <a:off x="4040777" y="4833257"/>
              <a:ext cx="5582194" cy="1619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" name="內容版面配置區 5">
              <a:extLst>
                <a:ext uri="{FF2B5EF4-FFF2-40B4-BE49-F238E27FC236}">
                  <a16:creationId xmlns:a16="http://schemas.microsoft.com/office/drawing/2014/main" id="{13F3D0D9-9B9A-1F5C-EFB4-5F9996DB1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901" y="150923"/>
              <a:ext cx="6413921" cy="6333243"/>
            </a:xfrm>
            <a:prstGeom prst="rect">
              <a:avLst/>
            </a:prstGeom>
          </p:spPr>
        </p:pic>
      </p:grp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452C18C1-1BB6-EE91-6A48-DBD928C13227}"/>
              </a:ext>
            </a:extLst>
          </p:cNvPr>
          <p:cNvCxnSpPr>
            <a:cxnSpLocks/>
          </p:cNvCxnSpPr>
          <p:nvPr/>
        </p:nvCxnSpPr>
        <p:spPr>
          <a:xfrm flipH="1">
            <a:off x="2072640" y="2826390"/>
            <a:ext cx="1541417" cy="60261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E1A8C71A-7063-DF65-A5B5-07550D00C423}"/>
              </a:ext>
            </a:extLst>
          </p:cNvPr>
          <p:cNvSpPr/>
          <p:nvPr/>
        </p:nvSpPr>
        <p:spPr>
          <a:xfrm>
            <a:off x="1349829" y="4145280"/>
            <a:ext cx="1107078" cy="38317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0212BAF-B829-6AB2-9197-A52885C017B7}"/>
              </a:ext>
            </a:extLst>
          </p:cNvPr>
          <p:cNvSpPr/>
          <p:nvPr/>
        </p:nvSpPr>
        <p:spPr>
          <a:xfrm>
            <a:off x="1349829" y="5338633"/>
            <a:ext cx="1107078" cy="38317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投影片編號版面配置區 30">
            <a:extLst>
              <a:ext uri="{FF2B5EF4-FFF2-40B4-BE49-F238E27FC236}">
                <a16:creationId xmlns:a16="http://schemas.microsoft.com/office/drawing/2014/main" id="{81758874-263B-6B5E-FD2C-C1F09FE8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77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0E0ECA7-6C57-514E-F0EE-39B21C0D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程式設計：</a:t>
            </a:r>
            <a:r>
              <a:rPr lang="en-US" altLang="zh-TW" dirty="0"/>
              <a:t>Floor Detect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E96E767-9887-1DCE-3062-34EA1DBF5F40}"/>
              </a:ext>
            </a:extLst>
          </p:cNvPr>
          <p:cNvSpPr txBox="1"/>
          <p:nvPr/>
        </p:nvSpPr>
        <p:spPr>
          <a:xfrm>
            <a:off x="842318" y="1506022"/>
            <a:ext cx="7143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因</a:t>
            </a:r>
            <a:r>
              <a:rPr lang="en-US" altLang="zh-TW" dirty="0"/>
              <a:t>Hall sensor</a:t>
            </a:r>
            <a:r>
              <a:rPr lang="zh-TW" altLang="en-US" dirty="0"/>
              <a:t>與電梯綁在一體，</a:t>
            </a:r>
            <a:endParaRPr lang="en-US" altLang="zh-TW" dirty="0"/>
          </a:p>
          <a:p>
            <a:r>
              <a:rPr lang="zh-TW" altLang="en-US" dirty="0"/>
              <a:t>杜邦線在隨電梯移動時可能會產生誤差導致提早觸發中斷，</a:t>
            </a:r>
            <a:endParaRPr lang="en-US" altLang="zh-TW" dirty="0"/>
          </a:p>
          <a:p>
            <a:r>
              <a:rPr lang="zh-TW" altLang="en-US" dirty="0"/>
              <a:t>透過</a:t>
            </a:r>
            <a:r>
              <a:rPr lang="en-US" altLang="zh-TW" dirty="0"/>
              <a:t>IR sensor</a:t>
            </a:r>
            <a:r>
              <a:rPr lang="zh-TW" altLang="en-US" dirty="0"/>
              <a:t>的校正來確保位置的正確性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8F188C5-E8B1-3683-D93A-F775EEAA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57852"/>
            <a:ext cx="3591814" cy="331231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2614EE2-E535-98EB-D726-77FB3608D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619" y="3841261"/>
            <a:ext cx="3792892" cy="2428910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BAD82015-C9B3-FD9B-443A-A9F59BC3956E}"/>
              </a:ext>
            </a:extLst>
          </p:cNvPr>
          <p:cNvGrpSpPr/>
          <p:nvPr/>
        </p:nvGrpSpPr>
        <p:grpSpPr>
          <a:xfrm>
            <a:off x="7956650" y="116681"/>
            <a:ext cx="4106377" cy="4054725"/>
            <a:chOff x="3108901" y="150923"/>
            <a:chExt cx="6413921" cy="6333243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6061984-B111-10E7-F05B-7CCB541325FC}"/>
                </a:ext>
              </a:extLst>
            </p:cNvPr>
            <p:cNvSpPr/>
            <p:nvPr/>
          </p:nvSpPr>
          <p:spPr>
            <a:xfrm>
              <a:off x="5294811" y="1471749"/>
              <a:ext cx="3239589" cy="2055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0" name="內容版面配置區 5">
              <a:extLst>
                <a:ext uri="{FF2B5EF4-FFF2-40B4-BE49-F238E27FC236}">
                  <a16:creationId xmlns:a16="http://schemas.microsoft.com/office/drawing/2014/main" id="{01A7BA63-F1AB-0DF5-9D69-1D815A17E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901" y="150923"/>
              <a:ext cx="6413921" cy="6333243"/>
            </a:xfrm>
            <a:prstGeom prst="rect">
              <a:avLst/>
            </a:prstGeom>
          </p:spPr>
        </p:pic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5ED6BD75-4CF9-7CA4-D573-09B28D6E884C}"/>
              </a:ext>
            </a:extLst>
          </p:cNvPr>
          <p:cNvSpPr/>
          <p:nvPr/>
        </p:nvSpPr>
        <p:spPr>
          <a:xfrm>
            <a:off x="4972594" y="5425440"/>
            <a:ext cx="2984056" cy="705394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DE87D53-D17F-E451-9150-B765AF8E882C}"/>
              </a:ext>
            </a:extLst>
          </p:cNvPr>
          <p:cNvSpPr txBox="1"/>
          <p:nvPr/>
        </p:nvSpPr>
        <p:spPr>
          <a:xfrm>
            <a:off x="8617975" y="5526356"/>
            <a:ext cx="229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三層樓距離數據範圍的測試結果</a:t>
            </a:r>
            <a:endParaRPr lang="en-US" altLang="zh-TW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CE8B504-DBB7-CB32-D1AA-360F82A94E0E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8072846" y="5765074"/>
            <a:ext cx="545129" cy="84448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21E6837C-71FC-6EC5-218F-A11BBD60F8B3}"/>
              </a:ext>
            </a:extLst>
          </p:cNvPr>
          <p:cNvSpPr/>
          <p:nvPr/>
        </p:nvSpPr>
        <p:spPr>
          <a:xfrm>
            <a:off x="1349829" y="4397829"/>
            <a:ext cx="2194560" cy="102761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9BB058EA-62A5-C126-2B5C-59477A20448B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544389" y="2429352"/>
            <a:ext cx="869650" cy="1846557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投影片編號版面配置區 32">
            <a:extLst>
              <a:ext uri="{FF2B5EF4-FFF2-40B4-BE49-F238E27FC236}">
                <a16:creationId xmlns:a16="http://schemas.microsoft.com/office/drawing/2014/main" id="{D540DB68-07DF-1944-DB4F-FF36DD18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A80B-5D6D-4F41-B7CB-54E29922D20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760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3">
      <a:majorFont>
        <a:latin typeface="Abadi"/>
        <a:ea typeface="微軟正黑體"/>
        <a:cs typeface=""/>
      </a:majorFont>
      <a:minorFont>
        <a:latin typeface="Abad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646</Words>
  <Application>Microsoft Office PowerPoint</Application>
  <PresentationFormat>寬螢幕</PresentationFormat>
  <Paragraphs>76</Paragraphs>
  <Slides>13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Abadi</vt:lpstr>
      <vt:lpstr>Arial</vt:lpstr>
      <vt:lpstr>Calibri</vt:lpstr>
      <vt:lpstr>Office 佈景主題</vt:lpstr>
      <vt:lpstr>Microprocessor Systems Final project</vt:lpstr>
      <vt:lpstr>功能簡介</vt:lpstr>
      <vt:lpstr>參考及引用資料</vt:lpstr>
      <vt:lpstr>設計巧思：硬體改裝</vt:lpstr>
      <vt:lpstr>設計巧思：硬體改裝</vt:lpstr>
      <vt:lpstr>PowerPoint 簡報</vt:lpstr>
      <vt:lpstr>程式設計：OLED面板文字</vt:lpstr>
      <vt:lpstr>程式設計：Motor Control</vt:lpstr>
      <vt:lpstr>程式設計：Floor Detect</vt:lpstr>
      <vt:lpstr>改進方向</vt:lpstr>
      <vt:lpstr> 硬體接線圖</vt:lpstr>
      <vt:lpstr>Demo影片</vt:lpstr>
      <vt:lpstr>Demo影片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Microprocessor Systems Final project</dc:title>
  <dc:creator>sasa300932714@gmail.com</dc:creator>
  <cp:lastModifiedBy>sasa300932714@gmail.com</cp:lastModifiedBy>
  <cp:revision>7</cp:revision>
  <dcterms:created xsi:type="dcterms:W3CDTF">2023-01-15T06:59:12Z</dcterms:created>
  <dcterms:modified xsi:type="dcterms:W3CDTF">2023-01-17T15:00:35Z</dcterms:modified>
</cp:coreProperties>
</file>